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564e0e35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564e0e35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64e0e35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564e0e35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564e0e35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564e0e35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564e0e3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564e0e3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64e0e3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64e0e3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871622e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871622e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38a2b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38a2b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38a2b76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38a2b76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38a2b76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38a2b76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38a2b76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38a2b76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38a2b765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38a2b76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564e0e35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564e0e3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14.gif"/><Relationship Id="rId5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YaemZS2BWYSUGSJs6dNMV3kGhTqLE9Yf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Drum Vibrations Using the Polar Wave Equation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43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Brimhall, Zane Perry, Luke Sellmayer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17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 and Waveform - Center hit 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350" y="2916347"/>
            <a:ext cx="5192600" cy="18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575" y="975900"/>
            <a:ext cx="5136851" cy="1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17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 and Waveform - Off-center hit 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25" y="2681627"/>
            <a:ext cx="5110225" cy="18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75" y="748276"/>
            <a:ext cx="5340850" cy="1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74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16"/>
              <a:t>Striking the drum in the center results in lower frequencies being more pronounced</a:t>
            </a:r>
            <a:endParaRPr sz="2016"/>
          </a:p>
          <a:p>
            <a:pPr indent="-3374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16"/>
              <a:t>When struck off center, frequencies are more varied, resulting in a fuller sound</a:t>
            </a:r>
            <a:endParaRPr sz="2016"/>
          </a:p>
          <a:p>
            <a:pPr indent="-3374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16"/>
              <a:t>The frequency of individual drum modes is not dependent on where or how hard the drum is struck</a:t>
            </a:r>
            <a:endParaRPr sz="2016"/>
          </a:p>
          <a:p>
            <a:pPr indent="-33202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16"/>
              <a:t>Location and velocity of the drum strike still result in a different sound</a:t>
            </a:r>
            <a:endParaRPr sz="1916"/>
          </a:p>
          <a:p>
            <a:pPr indent="-33202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16"/>
              <a:t>This is due to changes in amplitude and a difference of overlapping frequencies</a:t>
            </a:r>
            <a:endParaRPr sz="1916"/>
          </a:p>
          <a:p>
            <a:pPr indent="-3374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16"/>
              <a:t>The tension and material of the drum head determine the resulting frequency</a:t>
            </a:r>
            <a:endParaRPr sz="20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goals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a more accurate model for initial conditions, primarily for </a:t>
            </a:r>
            <a:r>
              <a:rPr lang="en"/>
              <a:t>strikes that are off center on the drum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measurements for assumed constants in experimental tests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Measure drum tension rather than just use an assumed average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Deriving the (2 + 1)D Wave Equation</a:t>
            </a:r>
            <a:endParaRPr b="1"/>
          </a:p>
        </p:txBody>
      </p:sp>
      <p:sp>
        <p:nvSpPr>
          <p:cNvPr id="61" name="Google Shape;61;p14"/>
          <p:cNvSpPr/>
          <p:nvPr/>
        </p:nvSpPr>
        <p:spPr>
          <a:xfrm>
            <a:off x="5426232" y="3312321"/>
            <a:ext cx="3386100" cy="994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8606854" y="3895075"/>
            <a:ext cx="75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+x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175132" y="2775475"/>
            <a:ext cx="872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+y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7062776" y="3122151"/>
            <a:ext cx="1343100" cy="66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14"/>
          <p:cNvCxnSpPr/>
          <p:nvPr/>
        </p:nvCxnSpPr>
        <p:spPr>
          <a:xfrm>
            <a:off x="7062776" y="3784251"/>
            <a:ext cx="2144400" cy="8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4"/>
          <p:cNvCxnSpPr/>
          <p:nvPr/>
        </p:nvCxnSpPr>
        <p:spPr>
          <a:xfrm rot="10800000">
            <a:off x="4918376" y="3701151"/>
            <a:ext cx="2144400" cy="8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/>
          <p:nvPr/>
        </p:nvCxnSpPr>
        <p:spPr>
          <a:xfrm flipH="1">
            <a:off x="5719676" y="3784251"/>
            <a:ext cx="1343100" cy="66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 txBox="1"/>
          <p:nvPr/>
        </p:nvSpPr>
        <p:spPr>
          <a:xfrm>
            <a:off x="4997062" y="3233075"/>
            <a:ext cx="75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</a:t>
            </a:r>
            <a:r>
              <a:rPr lang="en" sz="2000">
                <a:solidFill>
                  <a:schemeClr val="dk1"/>
                </a:solidFill>
              </a:rPr>
              <a:t>x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426238" y="4308724"/>
            <a:ext cx="429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</a:t>
            </a:r>
            <a:r>
              <a:rPr lang="en" sz="2000">
                <a:solidFill>
                  <a:schemeClr val="dk1"/>
                </a:solidFill>
              </a:rPr>
              <a:t>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7025285" y="3743618"/>
            <a:ext cx="83100" cy="83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/>
          <p:nvPr/>
        </p:nvCxnSpPr>
        <p:spPr>
          <a:xfrm>
            <a:off x="7076001" y="3787691"/>
            <a:ext cx="1734000" cy="6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4"/>
          <p:cNvSpPr txBox="1"/>
          <p:nvPr/>
        </p:nvSpPr>
        <p:spPr>
          <a:xfrm>
            <a:off x="7413963" y="3784244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 = </a:t>
            </a:r>
            <a:r>
              <a:rPr lang="en" sz="2000">
                <a:solidFill>
                  <a:srgbClr val="FF0000"/>
                </a:solidFill>
              </a:rPr>
              <a:t>R</a:t>
            </a:r>
            <a:endParaRPr sz="2000">
              <a:solidFill>
                <a:srgbClr val="FF0000"/>
              </a:solidFill>
            </a:endParaRPr>
          </a:p>
        </p:txBody>
      </p:sp>
      <p:cxnSp>
        <p:nvCxnSpPr>
          <p:cNvPr id="73" name="Google Shape;73;p14"/>
          <p:cNvCxnSpPr/>
          <p:nvPr/>
        </p:nvCxnSpPr>
        <p:spPr>
          <a:xfrm rot="10800000">
            <a:off x="7062776" y="2698118"/>
            <a:ext cx="0" cy="104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/>
          <p:nvPr/>
        </p:nvCxnSpPr>
        <p:spPr>
          <a:xfrm>
            <a:off x="7061884" y="3743618"/>
            <a:ext cx="0" cy="1045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4"/>
          <p:cNvSpPr txBox="1"/>
          <p:nvPr/>
        </p:nvSpPr>
        <p:spPr>
          <a:xfrm>
            <a:off x="6639378" y="2335250"/>
            <a:ext cx="75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+z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852309" y="4695970"/>
            <a:ext cx="429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</a:t>
            </a:r>
            <a:r>
              <a:rPr lang="en" sz="2000">
                <a:solidFill>
                  <a:schemeClr val="dk1"/>
                </a:solidFill>
              </a:rPr>
              <a:t>z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 flipH="1">
            <a:off x="6735750" y="3778477"/>
            <a:ext cx="119700" cy="5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6743063" y="3837431"/>
            <a:ext cx="186000" cy="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/>
          <p:nvPr/>
        </p:nvCxnSpPr>
        <p:spPr>
          <a:xfrm flipH="1" rot="10800000">
            <a:off x="7217388" y="3577589"/>
            <a:ext cx="600" cy="134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/>
          <p:nvPr/>
        </p:nvCxnSpPr>
        <p:spPr>
          <a:xfrm flipH="1">
            <a:off x="7066750" y="3577689"/>
            <a:ext cx="146700" cy="6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>
            <a:off x="7029913" y="3867301"/>
            <a:ext cx="63900" cy="3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029913" y="3958311"/>
            <a:ext cx="63900" cy="3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7029913" y="4064575"/>
            <a:ext cx="63900" cy="3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7029913" y="4170839"/>
            <a:ext cx="63900" cy="3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030019" y="4270384"/>
            <a:ext cx="63900" cy="3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 flipH="1">
            <a:off x="6434890" y="3495055"/>
            <a:ext cx="215400" cy="16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/>
          <p:nvPr/>
        </p:nvCxnSpPr>
        <p:spPr>
          <a:xfrm>
            <a:off x="6402434" y="3492390"/>
            <a:ext cx="255900" cy="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/>
          <p:nvPr/>
        </p:nvCxnSpPr>
        <p:spPr>
          <a:xfrm>
            <a:off x="6195324" y="3657163"/>
            <a:ext cx="255900" cy="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 flipH="1">
            <a:off x="6185528" y="3491519"/>
            <a:ext cx="216900" cy="16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/>
          <p:nvPr/>
        </p:nvSpPr>
        <p:spPr>
          <a:xfrm>
            <a:off x="6122820" y="3272656"/>
            <a:ext cx="594600" cy="594600"/>
          </a:xfrm>
          <a:prstGeom prst="flowChartConnector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6830115" y="1433400"/>
            <a:ext cx="753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Δx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8381790" y="799700"/>
            <a:ext cx="753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Δy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6242938" y="429550"/>
            <a:ext cx="2365200" cy="1097400"/>
          </a:xfrm>
          <a:prstGeom prst="flowChartInputOutput">
            <a:avLst/>
          </a:prstGeom>
          <a:solidFill>
            <a:srgbClr val="B7B7B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6537684" y="735400"/>
            <a:ext cx="1775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</a:t>
            </a:r>
            <a:r>
              <a:rPr baseline="-25000"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 = ΔxΔy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7547500" y="2294150"/>
            <a:ext cx="158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</a:t>
            </a:r>
            <a:r>
              <a:rPr baseline="-25000"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 = σ</a:t>
            </a:r>
            <a:r>
              <a:rPr lang="en" sz="2000">
                <a:solidFill>
                  <a:schemeClr val="dk1"/>
                </a:solidFill>
              </a:rPr>
              <a:t>ΔxΔy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 rot="10800000">
            <a:off x="185031" y="4374942"/>
            <a:ext cx="0" cy="6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4"/>
          <p:cNvCxnSpPr/>
          <p:nvPr/>
        </p:nvCxnSpPr>
        <p:spPr>
          <a:xfrm rot="10800000">
            <a:off x="518481" y="4708392"/>
            <a:ext cx="0" cy="6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4"/>
          <p:cNvCxnSpPr/>
          <p:nvPr/>
        </p:nvCxnSpPr>
        <p:spPr>
          <a:xfrm flipH="1" rot="10800000">
            <a:off x="185046" y="4793645"/>
            <a:ext cx="266100" cy="24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/>
          <p:nvPr/>
        </p:nvSpPr>
        <p:spPr>
          <a:xfrm rot="2700000">
            <a:off x="266402" y="4928898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rot="2700000">
            <a:off x="220097" y="4990772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97028" y="486268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+</a:t>
            </a:r>
            <a:r>
              <a:rPr lang="en" sz="1600">
                <a:solidFill>
                  <a:schemeClr val="dk1"/>
                </a:solidFill>
              </a:rPr>
              <a:t>x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0" y="404823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+z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71028" y="454503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+y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8277238" y="1241125"/>
            <a:ext cx="521700" cy="124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4"/>
          <p:cNvSpPr txBox="1"/>
          <p:nvPr/>
        </p:nvSpPr>
        <p:spPr>
          <a:xfrm>
            <a:off x="8277238" y="1289113"/>
            <a:ext cx="6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SΔy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 rot="10800000">
            <a:off x="6148513" y="802275"/>
            <a:ext cx="410100" cy="102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4"/>
          <p:cNvSpPr txBox="1"/>
          <p:nvPr/>
        </p:nvSpPr>
        <p:spPr>
          <a:xfrm>
            <a:off x="5916963" y="411675"/>
            <a:ext cx="6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SΔy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08" name="Google Shape;108;p14"/>
          <p:cNvCxnSpPr>
            <a:endCxn id="109" idx="1"/>
          </p:cNvCxnSpPr>
          <p:nvPr/>
        </p:nvCxnSpPr>
        <p:spPr>
          <a:xfrm>
            <a:off x="7684188" y="1534325"/>
            <a:ext cx="0" cy="497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4"/>
          <p:cNvSpPr txBox="1"/>
          <p:nvPr/>
        </p:nvSpPr>
        <p:spPr>
          <a:xfrm>
            <a:off x="7684188" y="1785425"/>
            <a:ext cx="6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SΔx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 rot="10800000">
            <a:off x="7684188" y="131350"/>
            <a:ext cx="0" cy="298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4"/>
          <p:cNvSpPr txBox="1"/>
          <p:nvPr/>
        </p:nvSpPr>
        <p:spPr>
          <a:xfrm>
            <a:off x="7684188" y="34150"/>
            <a:ext cx="6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SΔx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38618" y="3459653"/>
            <a:ext cx="720931" cy="591154"/>
          </a:xfrm>
          <a:custGeom>
            <a:rect b="b" l="l" r="r" t="t"/>
            <a:pathLst>
              <a:path extrusionOk="0" h="27167" w="33131">
                <a:moveTo>
                  <a:pt x="0" y="27167"/>
                </a:moveTo>
                <a:cubicBezTo>
                  <a:pt x="4683" y="17808"/>
                  <a:pt x="13821" y="11105"/>
                  <a:pt x="22529" y="5301"/>
                </a:cubicBezTo>
                <a:cubicBezTo>
                  <a:pt x="25817" y="3110"/>
                  <a:pt x="30939" y="3287"/>
                  <a:pt x="33131" y="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3" name="Google Shape;113;p14"/>
          <p:cNvCxnSpPr/>
          <p:nvPr/>
        </p:nvCxnSpPr>
        <p:spPr>
          <a:xfrm flipH="1" rot="10800000">
            <a:off x="1559573" y="3279653"/>
            <a:ext cx="243900" cy="18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4"/>
          <p:cNvSpPr txBox="1"/>
          <p:nvPr/>
        </p:nvSpPr>
        <p:spPr>
          <a:xfrm>
            <a:off x="1701808" y="2962250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SΔy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 flipH="1">
            <a:off x="740173" y="4032330"/>
            <a:ext cx="105300" cy="205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4"/>
          <p:cNvSpPr txBox="1"/>
          <p:nvPr/>
        </p:nvSpPr>
        <p:spPr>
          <a:xfrm>
            <a:off x="472563" y="4129750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SΔy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 rot="10800000">
            <a:off x="185031" y="1501142"/>
            <a:ext cx="0" cy="6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4"/>
          <p:cNvCxnSpPr/>
          <p:nvPr/>
        </p:nvCxnSpPr>
        <p:spPr>
          <a:xfrm rot="10800000">
            <a:off x="518481" y="1834592"/>
            <a:ext cx="0" cy="6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4"/>
          <p:cNvCxnSpPr/>
          <p:nvPr/>
        </p:nvCxnSpPr>
        <p:spPr>
          <a:xfrm flipH="1" rot="10800000">
            <a:off x="185046" y="1919845"/>
            <a:ext cx="266100" cy="24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4"/>
          <p:cNvSpPr/>
          <p:nvPr/>
        </p:nvSpPr>
        <p:spPr>
          <a:xfrm rot="2700000">
            <a:off x="266402" y="2055098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2700000">
            <a:off x="220097" y="2116972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797028" y="198888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+y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0" y="117443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+z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371028" y="1671238"/>
            <a:ext cx="48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</a:t>
            </a:r>
            <a:r>
              <a:rPr lang="en" sz="1600">
                <a:solidFill>
                  <a:schemeClr val="dk1"/>
                </a:solidFill>
              </a:rPr>
              <a:t>x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163081" y="1005353"/>
            <a:ext cx="720931" cy="591154"/>
          </a:xfrm>
          <a:custGeom>
            <a:rect b="b" l="l" r="r" t="t"/>
            <a:pathLst>
              <a:path extrusionOk="0" h="27167" w="33131">
                <a:moveTo>
                  <a:pt x="0" y="27167"/>
                </a:moveTo>
                <a:cubicBezTo>
                  <a:pt x="4683" y="17808"/>
                  <a:pt x="13821" y="11105"/>
                  <a:pt x="22529" y="5301"/>
                </a:cubicBezTo>
                <a:cubicBezTo>
                  <a:pt x="25817" y="3110"/>
                  <a:pt x="30939" y="3287"/>
                  <a:pt x="33131" y="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26" name="Google Shape;126;p14"/>
          <p:cNvCxnSpPr/>
          <p:nvPr/>
        </p:nvCxnSpPr>
        <p:spPr>
          <a:xfrm flipH="1" rot="10800000">
            <a:off x="1884036" y="825353"/>
            <a:ext cx="243900" cy="18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4"/>
          <p:cNvSpPr txBox="1"/>
          <p:nvPr/>
        </p:nvSpPr>
        <p:spPr>
          <a:xfrm>
            <a:off x="2026270" y="507950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SΔx</a:t>
            </a:r>
            <a:endParaRPr sz="2000">
              <a:solidFill>
                <a:srgbClr val="0000FF"/>
              </a:solidFill>
            </a:endParaRPr>
          </a:p>
        </p:txBody>
      </p:sp>
      <p:cxnSp>
        <p:nvCxnSpPr>
          <p:cNvPr id="128" name="Google Shape;128;p14"/>
          <p:cNvCxnSpPr/>
          <p:nvPr/>
        </p:nvCxnSpPr>
        <p:spPr>
          <a:xfrm flipH="1">
            <a:off x="1064635" y="1578030"/>
            <a:ext cx="105300" cy="205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4"/>
          <p:cNvSpPr txBox="1"/>
          <p:nvPr/>
        </p:nvSpPr>
        <p:spPr>
          <a:xfrm>
            <a:off x="797025" y="1675450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SΔx</a:t>
            </a:r>
            <a:endParaRPr sz="2000">
              <a:solidFill>
                <a:srgbClr val="0000FF"/>
              </a:solidFill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676" y="698375"/>
            <a:ext cx="2411520" cy="194337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825" y="3171921"/>
            <a:ext cx="2547550" cy="198983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4"/>
          <p:cNvSpPr/>
          <p:nvPr/>
        </p:nvSpPr>
        <p:spPr>
          <a:xfrm>
            <a:off x="5755992" y="1794813"/>
            <a:ext cx="777825" cy="1349200"/>
          </a:xfrm>
          <a:custGeom>
            <a:rect b="b" l="l" r="r" t="t"/>
            <a:pathLst>
              <a:path extrusionOk="0" h="53968" w="31113">
                <a:moveTo>
                  <a:pt x="18494" y="53968"/>
                </a:moveTo>
                <a:cubicBezTo>
                  <a:pt x="10365" y="46290"/>
                  <a:pt x="-4245" y="34870"/>
                  <a:pt x="1303" y="25161"/>
                </a:cubicBezTo>
                <a:cubicBezTo>
                  <a:pt x="5171" y="18393"/>
                  <a:pt x="10150" y="11828"/>
                  <a:pt x="16636" y="7505"/>
                </a:cubicBezTo>
                <a:cubicBezTo>
                  <a:pt x="18653" y="6161"/>
                  <a:pt x="20749" y="4651"/>
                  <a:pt x="23140" y="4252"/>
                </a:cubicBezTo>
                <a:cubicBezTo>
                  <a:pt x="24304" y="4058"/>
                  <a:pt x="27228" y="3692"/>
                  <a:pt x="26393" y="2858"/>
                </a:cubicBezTo>
                <a:cubicBezTo>
                  <a:pt x="22775" y="-756"/>
                  <a:pt x="16134" y="2690"/>
                  <a:pt x="11060" y="3323"/>
                </a:cubicBezTo>
                <a:cubicBezTo>
                  <a:pt x="8887" y="3594"/>
                  <a:pt x="2365" y="4252"/>
                  <a:pt x="4555" y="4252"/>
                </a:cubicBezTo>
                <a:cubicBezTo>
                  <a:pt x="10819" y="4252"/>
                  <a:pt x="17025" y="2822"/>
                  <a:pt x="23140" y="1464"/>
                </a:cubicBezTo>
                <a:cubicBezTo>
                  <a:pt x="25578" y="922"/>
                  <a:pt x="28497" y="-850"/>
                  <a:pt x="30575" y="535"/>
                </a:cubicBezTo>
                <a:cubicBezTo>
                  <a:pt x="31606" y="1222"/>
                  <a:pt x="30663" y="3016"/>
                  <a:pt x="30575" y="4252"/>
                </a:cubicBezTo>
                <a:cubicBezTo>
                  <a:pt x="30154" y="10155"/>
                  <a:pt x="28716" y="15990"/>
                  <a:pt x="28716" y="21908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14"/>
          <p:cNvSpPr txBox="1"/>
          <p:nvPr/>
        </p:nvSpPr>
        <p:spPr>
          <a:xfrm>
            <a:off x="6325325" y="2875050"/>
            <a:ext cx="410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311700" y="3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Deriving the (2 + 1)D Wave Equation</a:t>
            </a:r>
            <a:endParaRPr b="1"/>
          </a:p>
        </p:txBody>
      </p:sp>
      <p:sp>
        <p:nvSpPr>
          <p:cNvPr id="139" name="Google Shape;139;p15"/>
          <p:cNvSpPr/>
          <p:nvPr/>
        </p:nvSpPr>
        <p:spPr>
          <a:xfrm rot="2700000">
            <a:off x="266402" y="4928898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rot="2700000">
            <a:off x="220097" y="4990772"/>
            <a:ext cx="40729" cy="246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687950"/>
            <a:ext cx="4684169" cy="44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4972500" y="786425"/>
            <a:ext cx="187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</a:rPr>
              <a:t>Assumptions: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4972500" y="1284175"/>
            <a:ext cx="3859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Density is constant across the drum head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Only forces acting on rectangular patches are tension forces, and tension is constant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Points in membrane only move in transverse direction up and down, and not parallel to the xy-plane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Representation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0" y="2181225"/>
            <a:ext cx="31813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397425" y="1546275"/>
            <a:ext cx="385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Telegraph Equation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Can be used to account for friction and other damping forces on the drum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Does not change spatial solution, only time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950" y="1277625"/>
            <a:ext cx="5321325" cy="9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925" y="2329525"/>
            <a:ext cx="3424401" cy="24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783300" y="1513800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Undamped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887275" y="3119400"/>
            <a:ext cx="11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Damped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166600"/>
            <a:ext cx="28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Undamped Modes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49" y="1275475"/>
            <a:ext cx="2269549" cy="28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100" y="1384450"/>
            <a:ext cx="2183794" cy="27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175" y="1384448"/>
            <a:ext cx="2269549" cy="2883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800225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(0, 1)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583338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(1, 1)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366450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(2, 1)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Damped Modes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75" y="1344775"/>
            <a:ext cx="2183650" cy="27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050" y="1488424"/>
            <a:ext cx="2070975" cy="26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973625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(0, 1)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504175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(1, 1)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450" y="1619150"/>
            <a:ext cx="1865775" cy="23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366450" y="4416925"/>
            <a:ext cx="1917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Mode (2, 1)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Real World</a:t>
            </a:r>
            <a:endParaRPr/>
          </a:p>
        </p:txBody>
      </p:sp>
      <p:pic>
        <p:nvPicPr>
          <p:cNvPr id="187" name="Google Shape;187;p20" title="IMG_793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513" y="1165350"/>
            <a:ext cx="4916975" cy="36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6 inch radius floor 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Polyethylene Terephthalate drum head with density around 1.38 g/cm</a:t>
            </a:r>
            <a:r>
              <a:rPr baseline="30000" lang="en"/>
              <a:t>3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Tensioned</a:t>
            </a:r>
            <a:r>
              <a:rPr lang="en"/>
              <a:t> with roughly 16 N/cm of force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